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8"/>
  </p:notesMasterIdLst>
  <p:handoutMasterIdLst>
    <p:handoutMasterId r:id="rId29"/>
  </p:handoutMasterIdLst>
  <p:sldIdLst>
    <p:sldId id="256" r:id="rId5"/>
    <p:sldId id="271" r:id="rId6"/>
    <p:sldId id="272" r:id="rId7"/>
    <p:sldId id="277" r:id="rId8"/>
    <p:sldId id="257" r:id="rId9"/>
    <p:sldId id="270" r:id="rId10"/>
    <p:sldId id="273" r:id="rId11"/>
    <p:sldId id="274" r:id="rId12"/>
    <p:sldId id="275" r:id="rId13"/>
    <p:sldId id="276" r:id="rId14"/>
    <p:sldId id="284" r:id="rId15"/>
    <p:sldId id="265" r:id="rId16"/>
    <p:sldId id="263" r:id="rId17"/>
    <p:sldId id="283" r:id="rId18"/>
    <p:sldId id="266" r:id="rId19"/>
    <p:sldId id="278" r:id="rId20"/>
    <p:sldId id="279" r:id="rId21"/>
    <p:sldId id="280" r:id="rId22"/>
    <p:sldId id="281" r:id="rId23"/>
    <p:sldId id="282" r:id="rId24"/>
    <p:sldId id="264" r:id="rId25"/>
    <p:sldId id="268" r:id="rId26"/>
    <p:sldId id="269" r:id="rId2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4E8650B8-DDA1-42FB-8F81-EB174D028594}">
          <p14:sldIdLst>
            <p14:sldId id="256"/>
            <p14:sldId id="271"/>
            <p14:sldId id="272"/>
            <p14:sldId id="277"/>
            <p14:sldId id="257"/>
            <p14:sldId id="270"/>
            <p14:sldId id="273"/>
            <p14:sldId id="274"/>
            <p14:sldId id="275"/>
            <p14:sldId id="276"/>
            <p14:sldId id="284"/>
            <p14:sldId id="265"/>
            <p14:sldId id="263"/>
            <p14:sldId id="283"/>
            <p14:sldId id="266"/>
            <p14:sldId id="278"/>
            <p14:sldId id="279"/>
            <p14:sldId id="280"/>
            <p14:sldId id="281"/>
            <p14:sldId id="282"/>
            <p14:sldId id="264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89636" autoAdjust="0"/>
  </p:normalViewPr>
  <p:slideViewPr>
    <p:cSldViewPr>
      <p:cViewPr>
        <p:scale>
          <a:sx n="125" d="100"/>
          <a:sy n="125" d="100"/>
        </p:scale>
        <p:origin x="-468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39001-B2F3-1A4A-804A-C52BCCF0BE24}" type="datetimeFigureOut">
              <a:rPr lang="nl-NL" smtClean="0"/>
              <a:t>5-8-2021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6D8D3-A2FD-4747-AF9C-9AC2CCF310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2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152EB-81DC-054E-8EB2-DA2F87A59E45}" type="datetimeFigureOut">
              <a:rPr lang="nl-NL" smtClean="0"/>
              <a:t>5-8-2021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5BADE-8186-314D-B64D-7135538902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53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- 200g echte boter</a:t>
            </a:r>
          </a:p>
          <a:p>
            <a:r>
              <a:rPr lang="nl-BE" sz="1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- 300g bloem</a:t>
            </a:r>
          </a:p>
          <a:p>
            <a:r>
              <a:rPr lang="nl-BE" sz="1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- 2tl bakpoeder</a:t>
            </a:r>
          </a:p>
          <a:p>
            <a:r>
              <a:rPr lang="nl-BE" sz="1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- 6 eieren</a:t>
            </a:r>
          </a:p>
          <a:p>
            <a:r>
              <a:rPr lang="nl-BE" sz="1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- 2 zakjes vanillesuiker </a:t>
            </a:r>
          </a:p>
          <a:p>
            <a:r>
              <a:rPr lang="nl-BE" sz="1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- 70g fijne suiker</a:t>
            </a:r>
          </a:p>
          <a:p>
            <a:r>
              <a:rPr lang="nl-BE" sz="1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- 250ml melk</a:t>
            </a:r>
          </a:p>
          <a:p>
            <a:r>
              <a:rPr lang="nl-BE" sz="1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- Snufje zout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BADE-8186-314D-B64D-71355389029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17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dirty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BADE-8186-314D-B64D-71355389029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10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Veiligheidsvoorschriften</a:t>
            </a:r>
            <a:r>
              <a:rPr lang="nl-BE" baseline="0" dirty="0"/>
              <a:t> klassikaal doornemen. Hoe een wafelijzer gebruiken? Waar op letten? (instructie)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BADE-8186-314D-B64D-71355389029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15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5/08/2021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127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5/08/2021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867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5/08/2021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00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5/08/2021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36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5/08/2021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773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5/08/2021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046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5/08/2021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933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5/08/2021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83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5/08/2021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486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5/08/2021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901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5/08/2021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402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A328B-A23A-4892-8971-64C2892DFDB4}" type="datetimeFigureOut">
              <a:rPr lang="nl-BE" smtClean="0"/>
              <a:t>5/08/2021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DA2C6-DC64-485E-90F2-0018A8E81905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0"/>
          <a:stretch/>
        </p:blipFill>
        <p:spPr bwMode="auto">
          <a:xfrm>
            <a:off x="-1" y="34447"/>
            <a:ext cx="9144001" cy="44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21288"/>
            <a:ext cx="1402571" cy="6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9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10.jpeg"/><Relationship Id="rId7" Type="http://schemas.openxmlformats.org/officeDocument/2006/relationships/image" Target="../media/image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2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3.png"/><Relationship Id="rId7" Type="http://schemas.openxmlformats.org/officeDocument/2006/relationships/image" Target="../media/image9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2.emf"/><Relationship Id="rId5" Type="http://schemas.openxmlformats.org/officeDocument/2006/relationships/image" Target="../media/image48.jpeg"/><Relationship Id="rId10" Type="http://schemas.openxmlformats.org/officeDocument/2006/relationships/image" Target="../media/image51.jpeg"/><Relationship Id="rId4" Type="http://schemas.openxmlformats.org/officeDocument/2006/relationships/image" Target="../media/image41.png"/><Relationship Id="rId9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3.png"/><Relationship Id="rId7" Type="http://schemas.openxmlformats.org/officeDocument/2006/relationships/image" Target="../media/image4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9.pn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1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9.jpeg"/><Relationship Id="rId7" Type="http://schemas.openxmlformats.org/officeDocument/2006/relationships/image" Target="../media/image9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30.png"/><Relationship Id="rId5" Type="http://schemas.openxmlformats.org/officeDocument/2006/relationships/image" Target="../media/image33.png"/><Relationship Id="rId10" Type="http://schemas.openxmlformats.org/officeDocument/2006/relationships/image" Target="../media/image49.jpeg"/><Relationship Id="rId4" Type="http://schemas.openxmlformats.org/officeDocument/2006/relationships/image" Target="../media/image16.jpeg"/><Relationship Id="rId9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5.png"/><Relationship Id="rId7" Type="http://schemas.openxmlformats.org/officeDocument/2006/relationships/image" Target="../media/image58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33.png"/><Relationship Id="rId10" Type="http://schemas.openxmlformats.org/officeDocument/2006/relationships/image" Target="../media/image67.jpeg"/><Relationship Id="rId4" Type="http://schemas.openxmlformats.org/officeDocument/2006/relationships/image" Target="../media/image62.jpeg"/><Relationship Id="rId9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23" Type="http://schemas.openxmlformats.org/officeDocument/2006/relationships/image" Target="../media/image32.pn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2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6.jpe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" r="1764" b="7481"/>
          <a:stretch/>
        </p:blipFill>
        <p:spPr bwMode="auto">
          <a:xfrm>
            <a:off x="107504" y="890648"/>
            <a:ext cx="8851694" cy="4773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 rot="21200160">
            <a:off x="2397437" y="4043775"/>
            <a:ext cx="5310576" cy="374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093296"/>
            <a:ext cx="3394042" cy="6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85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22910"/>
            <a:ext cx="8221469" cy="3619921"/>
          </a:xfrm>
          <a:prstGeom prst="rect">
            <a:avLst/>
          </a:prstGeom>
        </p:spPr>
      </p:pic>
      <p:pic>
        <p:nvPicPr>
          <p:cNvPr id="3074" name="Picture 2" descr="Afbeeldingsresultaat voor uitnodiging verjaard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24" y="122981"/>
            <a:ext cx="1848723" cy="133752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942064" y="1835253"/>
            <a:ext cx="1061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>
                <a:solidFill>
                  <a:srgbClr val="FF0066"/>
                </a:solidFill>
              </a:rPr>
              <a:t>Fien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030135" y="1411445"/>
            <a:ext cx="1121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>
                <a:solidFill>
                  <a:schemeClr val="accent6"/>
                </a:solidFill>
              </a:rPr>
              <a:t>Tuur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181514" y="1368967"/>
            <a:ext cx="1712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>
                <a:solidFill>
                  <a:schemeClr val="accent1"/>
                </a:solidFill>
              </a:rPr>
              <a:t>Nouam</a:t>
            </a:r>
          </a:p>
        </p:txBody>
      </p:sp>
      <p:pic>
        <p:nvPicPr>
          <p:cNvPr id="11" name="Picture 4" descr="Gerelateerde afbeeld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13152" r="14286"/>
          <a:stretch/>
        </p:blipFill>
        <p:spPr bwMode="auto">
          <a:xfrm>
            <a:off x="4252726" y="5229012"/>
            <a:ext cx="1092814" cy="13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8872" y="5776543"/>
            <a:ext cx="1595019" cy="1081457"/>
          </a:xfrm>
          <a:prstGeom prst="rect">
            <a:avLst/>
          </a:prstGeom>
        </p:spPr>
      </p:pic>
      <p:pic>
        <p:nvPicPr>
          <p:cNvPr id="12" name="Picture 12" descr="Afbeeldingsresultaat voor eier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122" y="5377916"/>
            <a:ext cx="1654253" cy="10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6" descr="Gerelateerde afbeeld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975" y="5594381"/>
            <a:ext cx="739723" cy="7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6" descr="Gerelateerde afbeeld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388" y="5556812"/>
            <a:ext cx="739723" cy="7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hoek 16"/>
          <p:cNvSpPr/>
          <p:nvPr/>
        </p:nvSpPr>
        <p:spPr>
          <a:xfrm>
            <a:off x="1521546" y="2393160"/>
            <a:ext cx="640149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Wat met ons </a:t>
            </a:r>
            <a:br>
              <a:rPr lang="nl-NL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nl-NL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RECEPT!?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5807" y="5061799"/>
            <a:ext cx="700902" cy="1499809"/>
          </a:xfrm>
          <a:prstGeom prst="rect">
            <a:avLst/>
          </a:prstGeom>
        </p:spPr>
      </p:pic>
      <p:pic>
        <p:nvPicPr>
          <p:cNvPr id="13" name="Picture 46" descr="Gerelateerde afbeeld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07" y="5556812"/>
            <a:ext cx="739723" cy="7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514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009" y="5886294"/>
            <a:ext cx="2790825" cy="9525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010" y="4253"/>
            <a:ext cx="2790825" cy="952500"/>
          </a:xfrm>
          <a:prstGeom prst="rect">
            <a:avLst/>
          </a:prstGeom>
        </p:spPr>
      </p:pic>
      <p:pic>
        <p:nvPicPr>
          <p:cNvPr id="7170" name="Picture 2" descr="Afbeeldingsresultaat voor recept teke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98" y="4253"/>
            <a:ext cx="5305339" cy="68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28650" y="13342"/>
            <a:ext cx="7886700" cy="1325563"/>
          </a:xfrm>
        </p:spPr>
        <p:txBody>
          <a:bodyPr>
            <a:normAutofit/>
          </a:bodyPr>
          <a:lstStyle/>
          <a:p>
            <a:r>
              <a:rPr lang="nl-BE" sz="4900" b="1" dirty="0">
                <a:solidFill>
                  <a:schemeClr val="accent1">
                    <a:lumMod val="75000"/>
                  </a:schemeClr>
                </a:solidFill>
              </a:rPr>
              <a:t>Het recept!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043753" y="3573016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- 70g boter</a:t>
            </a:r>
          </a:p>
          <a:p>
            <a:r>
              <a:rPr lang="nl-BE" sz="3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- 100g bloem</a:t>
            </a:r>
          </a:p>
          <a:p>
            <a:r>
              <a:rPr lang="nl-BE" sz="3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- 2 eieren</a:t>
            </a:r>
          </a:p>
          <a:p>
            <a:r>
              <a:rPr lang="nl-BE" sz="3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- 30g suiker</a:t>
            </a:r>
          </a:p>
          <a:p>
            <a:r>
              <a:rPr lang="nl-BE" sz="3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- 80ml melk</a:t>
            </a:r>
          </a:p>
        </p:txBody>
      </p:sp>
      <p:pic>
        <p:nvPicPr>
          <p:cNvPr id="7172" name="Picture 4" descr="Afbeeldingsresultaat voor drawing waff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/>
          <a:stretch/>
        </p:blipFill>
        <p:spPr bwMode="auto">
          <a:xfrm>
            <a:off x="179512" y="1772816"/>
            <a:ext cx="3473724" cy="454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02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5905500"/>
            <a:ext cx="2790825" cy="9525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010" y="4253"/>
            <a:ext cx="2790825" cy="9525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484785"/>
            <a:ext cx="7886700" cy="469217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BE" sz="4000" dirty="0">
                <a:solidFill>
                  <a:srgbClr val="00B050"/>
                </a:solidFill>
              </a:rPr>
              <a:t>Kunnen we ook wafels maken </a:t>
            </a:r>
            <a:br>
              <a:rPr lang="nl-BE" sz="4000" dirty="0">
                <a:solidFill>
                  <a:srgbClr val="00B050"/>
                </a:solidFill>
              </a:rPr>
            </a:br>
            <a:r>
              <a:rPr lang="nl-BE" sz="4000" dirty="0">
                <a:solidFill>
                  <a:srgbClr val="00B050"/>
                </a:solidFill>
              </a:rPr>
              <a:t>voor Nouam, Tuur en Fien?</a:t>
            </a:r>
          </a:p>
          <a:p>
            <a:pPr marL="0" indent="0" algn="ctr">
              <a:buNone/>
            </a:pPr>
            <a:endParaRPr lang="nl-BE" sz="40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nl-BE" sz="4000" dirty="0">
                <a:solidFill>
                  <a:srgbClr val="002060"/>
                </a:solidFill>
              </a:rPr>
              <a:t>Hoe gaan we dit doen?</a:t>
            </a:r>
          </a:p>
          <a:p>
            <a:pPr marL="0" indent="0" algn="ctr">
              <a:buNone/>
            </a:pPr>
            <a:endParaRPr lang="nl-BE" sz="40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nl-BE" sz="4000" dirty="0">
                <a:solidFill>
                  <a:srgbClr val="FF0000"/>
                </a:solidFill>
              </a:rPr>
              <a:t>Wat hebben we hiervoor nodig?</a:t>
            </a:r>
          </a:p>
          <a:p>
            <a:pPr marL="0" indent="0" algn="ctr">
              <a:buNone/>
            </a:pPr>
            <a:endParaRPr lang="nl-BE" sz="40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nl-BE" sz="4000" dirty="0">
                <a:solidFill>
                  <a:srgbClr val="00B0F0"/>
                </a:solidFill>
              </a:rPr>
              <a:t>Gaan dit wel lekkere wafels zijn?</a:t>
            </a:r>
            <a:endParaRPr lang="nl-BE" sz="3800" dirty="0">
              <a:solidFill>
                <a:srgbClr val="00B0F0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28650" y="13342"/>
            <a:ext cx="7886700" cy="1325563"/>
          </a:xfrm>
        </p:spPr>
        <p:txBody>
          <a:bodyPr>
            <a:normAutofit/>
          </a:bodyPr>
          <a:lstStyle/>
          <a:p>
            <a:r>
              <a:rPr lang="nl-BE" sz="4900" b="1" dirty="0">
                <a:solidFill>
                  <a:schemeClr val="accent1">
                    <a:lumMod val="75000"/>
                  </a:schemeClr>
                </a:solidFill>
              </a:rPr>
              <a:t>Hypothese</a:t>
            </a:r>
          </a:p>
        </p:txBody>
      </p:sp>
      <p:pic>
        <p:nvPicPr>
          <p:cNvPr id="8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47378" y="1628800"/>
            <a:ext cx="806641" cy="8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259632" y="3024233"/>
            <a:ext cx="806641" cy="8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30295" y="4149080"/>
            <a:ext cx="806641" cy="8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19851" y="5294707"/>
            <a:ext cx="806641" cy="8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1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nl-BE" sz="4900" b="1" dirty="0">
                <a:solidFill>
                  <a:schemeClr val="accent1">
                    <a:lumMod val="75000"/>
                  </a:schemeClr>
                </a:solidFill>
              </a:rPr>
              <a:t>Allen rond de tafel…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694" y="5889769"/>
            <a:ext cx="2790825" cy="952500"/>
          </a:xfrm>
          <a:prstGeom prst="rect">
            <a:avLst/>
          </a:prstGeom>
        </p:spPr>
      </p:pic>
      <p:pic>
        <p:nvPicPr>
          <p:cNvPr id="1026" name="Picture 2" descr="Afbeeldingsresultaat voor cartoon children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759774" cy="577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213967" y="3354516"/>
            <a:ext cx="4842992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3200" dirty="0">
                <a:solidFill>
                  <a:srgbClr val="00B050"/>
                </a:solidFill>
              </a:rPr>
              <a:t>Wat hebben we nodig?</a:t>
            </a:r>
            <a:br>
              <a:rPr lang="nl-BE" sz="3200" dirty="0">
                <a:solidFill>
                  <a:srgbClr val="00B050"/>
                </a:solidFill>
              </a:rPr>
            </a:br>
            <a:endParaRPr lang="nl-BE" sz="1000" dirty="0">
              <a:solidFill>
                <a:srgbClr val="00B050"/>
              </a:solidFill>
            </a:endParaRPr>
          </a:p>
          <a:p>
            <a:pPr algn="ctr"/>
            <a:r>
              <a:rPr lang="nl-BE" sz="3200" dirty="0">
                <a:solidFill>
                  <a:srgbClr val="FF0066"/>
                </a:solidFill>
              </a:rPr>
              <a:t>Welke toestellen?</a:t>
            </a:r>
            <a:br>
              <a:rPr lang="nl-BE" sz="3200" dirty="0">
                <a:solidFill>
                  <a:srgbClr val="00B050"/>
                </a:solidFill>
              </a:rPr>
            </a:br>
            <a:endParaRPr lang="nl-BE" sz="1000" dirty="0">
              <a:solidFill>
                <a:schemeClr val="accent4"/>
              </a:solidFill>
            </a:endParaRPr>
          </a:p>
          <a:p>
            <a:pPr algn="ctr"/>
            <a:r>
              <a:rPr lang="nl-BE" sz="3200" dirty="0">
                <a:solidFill>
                  <a:schemeClr val="accent4"/>
                </a:solidFill>
              </a:rPr>
              <a:t>Waar moeten we op letten?</a:t>
            </a:r>
            <a:br>
              <a:rPr lang="nl-BE" sz="3200" dirty="0">
                <a:solidFill>
                  <a:srgbClr val="00B050"/>
                </a:solidFill>
              </a:rPr>
            </a:br>
            <a:endParaRPr lang="nl-BE" sz="1000" dirty="0">
              <a:solidFill>
                <a:srgbClr val="00B050"/>
              </a:solidFill>
            </a:endParaRPr>
          </a:p>
          <a:p>
            <a:pPr algn="ctr"/>
            <a:r>
              <a:rPr lang="nl-BE" sz="3200" dirty="0">
                <a:solidFill>
                  <a:srgbClr val="FF0000"/>
                </a:solidFill>
              </a:rPr>
              <a:t>Wat met veiligheid?</a:t>
            </a:r>
          </a:p>
        </p:txBody>
      </p:sp>
    </p:spTree>
    <p:extLst>
      <p:ext uri="{BB962C8B-B14F-4D97-AF65-F5344CB8AC3E}">
        <p14:creationId xmlns:p14="http://schemas.microsoft.com/office/powerpoint/2010/main" val="3635430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nl-BE" sz="4900" b="1" dirty="0">
                <a:solidFill>
                  <a:schemeClr val="accent1">
                    <a:lumMod val="75000"/>
                  </a:schemeClr>
                </a:solidFill>
              </a:rPr>
              <a:t>Allen rond de tafel…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694" y="5889769"/>
            <a:ext cx="2790825" cy="952500"/>
          </a:xfrm>
          <a:prstGeom prst="rect">
            <a:avLst/>
          </a:prstGeom>
        </p:spPr>
      </p:pic>
      <p:pic>
        <p:nvPicPr>
          <p:cNvPr id="1026" name="Picture 2" descr="Afbeeldingsresultaat voor cartoon children 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759774" cy="577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burning finge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7"/>
          <a:stretch/>
        </p:blipFill>
        <p:spPr bwMode="auto">
          <a:xfrm>
            <a:off x="2843808" y="2638028"/>
            <a:ext cx="3830793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6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3" b="16838"/>
          <a:stretch/>
        </p:blipFill>
        <p:spPr bwMode="auto">
          <a:xfrm>
            <a:off x="5241040" y="1983305"/>
            <a:ext cx="2155934" cy="17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694" y="5889769"/>
            <a:ext cx="2790825" cy="9525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010" y="4253"/>
            <a:ext cx="2790825" cy="952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342"/>
            <a:ext cx="7886700" cy="1325563"/>
          </a:xfrm>
        </p:spPr>
        <p:txBody>
          <a:bodyPr>
            <a:normAutofit/>
          </a:bodyPr>
          <a:lstStyle/>
          <a:p>
            <a:r>
              <a:rPr lang="nl-BE" sz="4900" b="1" dirty="0">
                <a:solidFill>
                  <a:schemeClr val="accent1">
                    <a:lumMod val="75000"/>
                  </a:schemeClr>
                </a:solidFill>
              </a:rPr>
              <a:t>Opdracht 1		-	</a:t>
            </a:r>
            <a:r>
              <a:rPr lang="nl-BE" sz="49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GROEP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24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3800" dirty="0">
                <a:solidFill>
                  <a:srgbClr val="7030A0"/>
                </a:solidFill>
              </a:rPr>
              <a:t>Jullie gaan wafels bakken waarvan iedereen kan smullen!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75709" y="2119576"/>
            <a:ext cx="1712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>
                <a:solidFill>
                  <a:schemeClr val="accent1"/>
                </a:solidFill>
              </a:rPr>
              <a:t>Nouam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/>
          <a:srcRect r="68358"/>
          <a:stretch/>
        </p:blipFill>
        <p:spPr>
          <a:xfrm>
            <a:off x="26347" y="2775897"/>
            <a:ext cx="2601438" cy="3619921"/>
          </a:xfrm>
          <a:prstGeom prst="rect">
            <a:avLst/>
          </a:prstGeom>
        </p:spPr>
      </p:pic>
      <p:cxnSp>
        <p:nvCxnSpPr>
          <p:cNvPr id="12" name="Rechte verbindingslijn met pijl 11"/>
          <p:cNvCxnSpPr>
            <a:stCxn id="2050" idx="2"/>
          </p:cNvCxnSpPr>
          <p:nvPr/>
        </p:nvCxnSpPr>
        <p:spPr>
          <a:xfrm flipH="1">
            <a:off x="5100411" y="3738543"/>
            <a:ext cx="1218596" cy="80242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>
            <a:stCxn id="2050" idx="2"/>
          </p:cNvCxnSpPr>
          <p:nvPr/>
        </p:nvCxnSpPr>
        <p:spPr>
          <a:xfrm>
            <a:off x="6319007" y="3738543"/>
            <a:ext cx="1241096" cy="77855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Afbeeldingsresultaat voor cijfer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5" t="13833" r="52505" b="61268"/>
          <a:stretch/>
        </p:blipFill>
        <p:spPr bwMode="auto">
          <a:xfrm>
            <a:off x="4435334" y="4411593"/>
            <a:ext cx="325667" cy="48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Afbeeldingsresultaat voor cijfer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4" t="14879" r="13493" b="57455"/>
          <a:stretch/>
        </p:blipFill>
        <p:spPr bwMode="auto">
          <a:xfrm>
            <a:off x="6823224" y="4411592"/>
            <a:ext cx="391300" cy="4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Afbeeldingsresultaat voor pij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048093" y="3585060"/>
            <a:ext cx="1109390" cy="11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al 41"/>
          <p:cNvSpPr/>
          <p:nvPr/>
        </p:nvSpPr>
        <p:spPr>
          <a:xfrm>
            <a:off x="6250943" y="369838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6813" y="5034369"/>
            <a:ext cx="700902" cy="149980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9"/>
          <a:srcRect l="27015" r="25262"/>
          <a:stretch/>
        </p:blipFill>
        <p:spPr>
          <a:xfrm>
            <a:off x="5868144" y="4635200"/>
            <a:ext cx="936104" cy="1924883"/>
          </a:xfrm>
          <a:prstGeom prst="rect">
            <a:avLst/>
          </a:prstGeom>
        </p:spPr>
      </p:pic>
      <p:cxnSp>
        <p:nvCxnSpPr>
          <p:cNvPr id="18" name="Rechte verbindingslijn met pijl 17"/>
          <p:cNvCxnSpPr/>
          <p:nvPr/>
        </p:nvCxnSpPr>
        <p:spPr>
          <a:xfrm>
            <a:off x="6319007" y="3776450"/>
            <a:ext cx="7887" cy="79317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8" descr="Afbeeldingsresultaat voor cijfer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6" t="9579" r="34534" b="62756"/>
          <a:stretch/>
        </p:blipFill>
        <p:spPr bwMode="auto">
          <a:xfrm>
            <a:off x="5590015" y="4411593"/>
            <a:ext cx="438471" cy="56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0809" y="4887348"/>
            <a:ext cx="857979" cy="178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7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3" b="16838"/>
          <a:stretch/>
        </p:blipFill>
        <p:spPr bwMode="auto">
          <a:xfrm>
            <a:off x="5241040" y="1983305"/>
            <a:ext cx="2155934" cy="17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010" y="4253"/>
            <a:ext cx="2790825" cy="952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342"/>
            <a:ext cx="7886700" cy="1325563"/>
          </a:xfrm>
        </p:spPr>
        <p:txBody>
          <a:bodyPr>
            <a:normAutofit/>
          </a:bodyPr>
          <a:lstStyle/>
          <a:p>
            <a:r>
              <a:rPr lang="nl-BE" sz="4900" b="1" dirty="0">
                <a:solidFill>
                  <a:schemeClr val="accent1">
                    <a:lumMod val="75000"/>
                  </a:schemeClr>
                </a:solidFill>
              </a:rPr>
              <a:t>Opdracht 1		-	</a:t>
            </a:r>
            <a:r>
              <a:rPr lang="nl-BE" sz="49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GROEP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24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3800" dirty="0">
                <a:solidFill>
                  <a:srgbClr val="7030A0"/>
                </a:solidFill>
              </a:rPr>
              <a:t>Jullie gaan wafels bakken waarvan iedereen kan smullen!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77953" y="2143313"/>
            <a:ext cx="1121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>
                <a:solidFill>
                  <a:schemeClr val="accent6"/>
                </a:solidFill>
              </a:rPr>
              <a:t>Tuur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/>
          <a:srcRect l="36897" r="40330"/>
          <a:stretch/>
        </p:blipFill>
        <p:spPr>
          <a:xfrm>
            <a:off x="675709" y="2703070"/>
            <a:ext cx="1872208" cy="361992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694" y="5889769"/>
            <a:ext cx="2790825" cy="952500"/>
          </a:xfrm>
          <a:prstGeom prst="rect">
            <a:avLst/>
          </a:prstGeom>
        </p:spPr>
      </p:pic>
      <p:cxnSp>
        <p:nvCxnSpPr>
          <p:cNvPr id="13" name="Rechte verbindingslijn met pijl 12"/>
          <p:cNvCxnSpPr>
            <a:stCxn id="12" idx="2"/>
          </p:cNvCxnSpPr>
          <p:nvPr/>
        </p:nvCxnSpPr>
        <p:spPr>
          <a:xfrm flipH="1">
            <a:off x="5100411" y="3738543"/>
            <a:ext cx="1218596" cy="80242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6319007" y="3776450"/>
            <a:ext cx="7887" cy="79317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>
            <a:stCxn id="12" idx="2"/>
          </p:cNvCxnSpPr>
          <p:nvPr/>
        </p:nvCxnSpPr>
        <p:spPr>
          <a:xfrm>
            <a:off x="6319007" y="3738543"/>
            <a:ext cx="1241096" cy="77855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8" descr="Afbeeldingsresultaat voor cijfer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5" t="13833" r="52505" b="61268"/>
          <a:stretch/>
        </p:blipFill>
        <p:spPr bwMode="auto">
          <a:xfrm>
            <a:off x="4769052" y="5966873"/>
            <a:ext cx="325667" cy="48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Afbeeldingsresultaat voor cijfer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6" t="9579" r="34534" b="62756"/>
          <a:stretch/>
        </p:blipFill>
        <p:spPr bwMode="auto">
          <a:xfrm>
            <a:off x="6099285" y="5966873"/>
            <a:ext cx="438471" cy="56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fbeeldingsresultaat voor cijfer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4" t="14879" r="13493" b="57455"/>
          <a:stretch/>
        </p:blipFill>
        <p:spPr bwMode="auto">
          <a:xfrm>
            <a:off x="7360588" y="6129612"/>
            <a:ext cx="391300" cy="4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Gerelateerde afbeeldi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13152" r="14286"/>
          <a:stretch/>
        </p:blipFill>
        <p:spPr bwMode="auto">
          <a:xfrm>
            <a:off x="4460735" y="4692213"/>
            <a:ext cx="1092814" cy="13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Gerelateerde afbeeldi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13152" r="14286"/>
          <a:stretch/>
        </p:blipFill>
        <p:spPr bwMode="auto">
          <a:xfrm>
            <a:off x="5780822" y="4665604"/>
            <a:ext cx="1092814" cy="13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6" descr="Gerelateerde afbeeld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1" y="5030973"/>
            <a:ext cx="739723" cy="7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erelateerde afbeeldi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3" r="26578"/>
          <a:stretch/>
        </p:blipFill>
        <p:spPr bwMode="auto">
          <a:xfrm>
            <a:off x="7169982" y="4540969"/>
            <a:ext cx="772513" cy="163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Afbeeldingsresultaat voor pij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048093" y="3585060"/>
            <a:ext cx="1109390" cy="11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al 22"/>
          <p:cNvSpPr/>
          <p:nvPr/>
        </p:nvSpPr>
        <p:spPr>
          <a:xfrm>
            <a:off x="6250943" y="369838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236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3" b="16838"/>
          <a:stretch/>
        </p:blipFill>
        <p:spPr bwMode="auto">
          <a:xfrm>
            <a:off x="5241040" y="1983305"/>
            <a:ext cx="2155934" cy="17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Gerelateerde afbeel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1" b="9174"/>
          <a:stretch/>
        </p:blipFill>
        <p:spPr bwMode="auto">
          <a:xfrm>
            <a:off x="6939555" y="4665838"/>
            <a:ext cx="1993464" cy="111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Afbeeldingsresultaat voor eier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189" y="4628391"/>
            <a:ext cx="1510237" cy="10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Afbeeldingsresultaat voor eier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05" y="4573399"/>
            <a:ext cx="1510237" cy="10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010" y="4253"/>
            <a:ext cx="2790825" cy="952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342"/>
            <a:ext cx="7886700" cy="1325563"/>
          </a:xfrm>
        </p:spPr>
        <p:txBody>
          <a:bodyPr>
            <a:normAutofit/>
          </a:bodyPr>
          <a:lstStyle/>
          <a:p>
            <a:r>
              <a:rPr lang="nl-BE" sz="4900" b="1" dirty="0">
                <a:solidFill>
                  <a:schemeClr val="accent1">
                    <a:lumMod val="75000"/>
                  </a:schemeClr>
                </a:solidFill>
              </a:rPr>
              <a:t>Opdracht 1		-	</a:t>
            </a:r>
            <a:r>
              <a:rPr lang="nl-BE" sz="49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GROEP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24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3800" dirty="0">
                <a:solidFill>
                  <a:srgbClr val="7030A0"/>
                </a:solidFill>
              </a:rPr>
              <a:t>Jullie gaan wafels bakken waarvan iedereen kan smullen!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001118" y="2107589"/>
            <a:ext cx="1061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>
                <a:solidFill>
                  <a:srgbClr val="FF0066"/>
                </a:solidFill>
              </a:rPr>
              <a:t>Fien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/>
          <a:srcRect l="70180" r="4421"/>
          <a:stretch/>
        </p:blipFill>
        <p:spPr>
          <a:xfrm>
            <a:off x="487757" y="2653025"/>
            <a:ext cx="2088232" cy="3619921"/>
          </a:xfrm>
          <a:prstGeom prst="rect">
            <a:avLst/>
          </a:prstGeom>
        </p:spPr>
      </p:pic>
      <p:pic>
        <p:nvPicPr>
          <p:cNvPr id="9" name="Picture 14" descr="Afbeeldingsresultaat voor pij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048093" y="3585060"/>
            <a:ext cx="1109390" cy="11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694" y="5889769"/>
            <a:ext cx="2790825" cy="952500"/>
          </a:xfrm>
          <a:prstGeom prst="rect">
            <a:avLst/>
          </a:prstGeom>
        </p:spPr>
      </p:pic>
      <p:cxnSp>
        <p:nvCxnSpPr>
          <p:cNvPr id="13" name="Rechte verbindingslijn met pijl 12"/>
          <p:cNvCxnSpPr>
            <a:stCxn id="12" idx="2"/>
          </p:cNvCxnSpPr>
          <p:nvPr/>
        </p:nvCxnSpPr>
        <p:spPr>
          <a:xfrm flipH="1">
            <a:off x="5100411" y="3738543"/>
            <a:ext cx="1218596" cy="80242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6319007" y="3776450"/>
            <a:ext cx="7887" cy="79317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>
            <a:stCxn id="12" idx="2"/>
          </p:cNvCxnSpPr>
          <p:nvPr/>
        </p:nvCxnSpPr>
        <p:spPr>
          <a:xfrm>
            <a:off x="6319007" y="3738543"/>
            <a:ext cx="1241096" cy="77855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8" descr="Afbeeldingsresultaat voor cijfer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5" t="13833" r="52505" b="61268"/>
          <a:stretch/>
        </p:blipFill>
        <p:spPr bwMode="auto">
          <a:xfrm>
            <a:off x="4790964" y="5543313"/>
            <a:ext cx="325667" cy="48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Afbeeldingsresultaat voor cijfer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6" t="9579" r="34534" b="62756"/>
          <a:stretch/>
        </p:blipFill>
        <p:spPr bwMode="auto">
          <a:xfrm>
            <a:off x="6107458" y="5505863"/>
            <a:ext cx="438471" cy="56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fbeeldingsresultaat voor cijfer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4" t="14879" r="13493" b="57455"/>
          <a:stretch/>
        </p:blipFill>
        <p:spPr bwMode="auto">
          <a:xfrm>
            <a:off x="7547772" y="5836580"/>
            <a:ext cx="391300" cy="4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6" descr="Gerelateerde afbeeld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54" y="4692213"/>
            <a:ext cx="739723" cy="7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al 3"/>
          <p:cNvSpPr/>
          <p:nvPr/>
        </p:nvSpPr>
        <p:spPr>
          <a:xfrm>
            <a:off x="6250943" y="369838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84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605" y="2708920"/>
            <a:ext cx="2114884" cy="263779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/>
          <a:srcRect r="8046"/>
          <a:stretch/>
        </p:blipFill>
        <p:spPr>
          <a:xfrm rot="2047985">
            <a:off x="5923025" y="948329"/>
            <a:ext cx="1573002" cy="218263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010" y="4253"/>
            <a:ext cx="2790825" cy="952500"/>
          </a:xfrm>
          <a:prstGeom prst="rect">
            <a:avLst/>
          </a:prstGeom>
        </p:spPr>
      </p:pic>
      <p:sp>
        <p:nvSpPr>
          <p:cNvPr id="5" name="Afgeronde rechthoek 4"/>
          <p:cNvSpPr/>
          <p:nvPr/>
        </p:nvSpPr>
        <p:spPr>
          <a:xfrm>
            <a:off x="3707904" y="313791"/>
            <a:ext cx="1440160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28650" y="133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900" b="1" dirty="0">
                <a:solidFill>
                  <a:schemeClr val="accent1">
                    <a:lumMod val="75000"/>
                  </a:schemeClr>
                </a:solidFill>
              </a:rPr>
              <a:t>Opdracht 2; Label + verpakking</a:t>
            </a:r>
            <a:endParaRPr lang="nl-BE" sz="49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ijl-omhoog 6"/>
          <p:cNvSpPr/>
          <p:nvPr/>
        </p:nvSpPr>
        <p:spPr>
          <a:xfrm rot="10800000">
            <a:off x="4093245" y="1118082"/>
            <a:ext cx="669478" cy="707542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122" name="Picture 2" descr="Afbeeldingsresultaat voor vlaggetje prikk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245" y="3412480"/>
            <a:ext cx="2660849" cy="26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vlaggetje prikk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017" y="1837828"/>
            <a:ext cx="1574651" cy="157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Gerelateerde afbeeld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0" y="1076535"/>
            <a:ext cx="2641284" cy="341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Afbeeldingsresultaat voor the wafel shop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" t="1747" r="5503" b="40571"/>
          <a:stretch/>
        </p:blipFill>
        <p:spPr bwMode="auto">
          <a:xfrm>
            <a:off x="1744716" y="4580941"/>
            <a:ext cx="2014087" cy="201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404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erelateerde afbee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2786"/>
            <a:ext cx="3042403" cy="24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Gerelateerde afbeel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8"/>
          <a:stretch/>
        </p:blipFill>
        <p:spPr bwMode="auto">
          <a:xfrm>
            <a:off x="2380138" y="940310"/>
            <a:ext cx="2463512" cy="21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fbeeldingsresultaat voor verpakking waf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55" y="1664352"/>
            <a:ext cx="227714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010" y="4253"/>
            <a:ext cx="2790825" cy="952500"/>
          </a:xfrm>
          <a:prstGeom prst="rect">
            <a:avLst/>
          </a:prstGeom>
        </p:spPr>
      </p:pic>
      <p:sp>
        <p:nvSpPr>
          <p:cNvPr id="5" name="Afgeronde rechthoek 4"/>
          <p:cNvSpPr/>
          <p:nvPr/>
        </p:nvSpPr>
        <p:spPr>
          <a:xfrm>
            <a:off x="5580112" y="280079"/>
            <a:ext cx="2808312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28650" y="133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900" b="1" dirty="0">
                <a:solidFill>
                  <a:schemeClr val="accent1">
                    <a:lumMod val="75000"/>
                  </a:schemeClr>
                </a:solidFill>
              </a:rPr>
              <a:t>Opdracht 2; Label + verpakking</a:t>
            </a:r>
            <a:endParaRPr lang="nl-BE" sz="49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ijl-omhoog 6"/>
          <p:cNvSpPr/>
          <p:nvPr/>
        </p:nvSpPr>
        <p:spPr>
          <a:xfrm rot="10800000">
            <a:off x="6649529" y="1072167"/>
            <a:ext cx="669478" cy="707542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721" y="1085850"/>
            <a:ext cx="1705024" cy="1747297"/>
          </a:xfrm>
          <a:prstGeom prst="rect">
            <a:avLst/>
          </a:prstGeom>
        </p:spPr>
      </p:pic>
      <p:pic>
        <p:nvPicPr>
          <p:cNvPr id="6146" name="Picture 2" descr="Afbeeldingsresultaat voor verpakking wafe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1" b="14680"/>
          <a:stretch/>
        </p:blipFill>
        <p:spPr bwMode="auto">
          <a:xfrm>
            <a:off x="217787" y="5060414"/>
            <a:ext cx="2642967" cy="16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erelateerde afbeeldi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9" r="24222"/>
          <a:stretch/>
        </p:blipFill>
        <p:spPr bwMode="auto">
          <a:xfrm>
            <a:off x="2900515" y="3204687"/>
            <a:ext cx="1644748" cy="31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Gerelateerde afbeeld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t="9772" r="2932" b="15585"/>
          <a:stretch/>
        </p:blipFill>
        <p:spPr bwMode="auto">
          <a:xfrm>
            <a:off x="6804248" y="3550108"/>
            <a:ext cx="2258184" cy="160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Afbeeldingsresultaat voor waffle packagi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r="22217"/>
          <a:stretch/>
        </p:blipFill>
        <p:spPr bwMode="auto">
          <a:xfrm>
            <a:off x="7370714" y="1305167"/>
            <a:ext cx="1344157" cy="217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6850" y="3640861"/>
            <a:ext cx="1862650" cy="283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3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5"/>
          <a:stretch/>
        </p:blipFill>
        <p:spPr bwMode="auto">
          <a:xfrm>
            <a:off x="6454798" y="548680"/>
            <a:ext cx="2492795" cy="285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9" t="6138" r="16921" b="9623"/>
          <a:stretch/>
        </p:blipFill>
        <p:spPr bwMode="auto">
          <a:xfrm>
            <a:off x="6866767" y="3289330"/>
            <a:ext cx="2142165" cy="149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erelateerde afbeeld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5" b="43004"/>
          <a:stretch/>
        </p:blipFill>
        <p:spPr bwMode="auto">
          <a:xfrm>
            <a:off x="683568" y="0"/>
            <a:ext cx="5719390" cy="140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cartoon birthday par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1461"/>
            <a:ext cx="6557181" cy="526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beeldingsresultaat voor pij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434311" y="1758263"/>
            <a:ext cx="1109390" cy="11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Afbeeldingsresultaat voor pij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434311" y="2846822"/>
            <a:ext cx="1109390" cy="11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Afbeeldingsresultaat voor pij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434311" y="3935381"/>
            <a:ext cx="1109390" cy="11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uitnodiging verjaarda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685" y="5036522"/>
            <a:ext cx="2344247" cy="169602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Afbeeldingsresultaat voor pij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434311" y="5044771"/>
            <a:ext cx="1109390" cy="11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3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02" y="3965861"/>
            <a:ext cx="3943445" cy="27950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4943675" y="468944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900" b="1" dirty="0">
                <a:solidFill>
                  <a:schemeClr val="accent1">
                    <a:lumMod val="75000"/>
                  </a:schemeClr>
                </a:solidFill>
              </a:rPr>
              <a:t>Opdrachtfiches</a:t>
            </a:r>
            <a:endParaRPr lang="nl-BE" sz="49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81" y="581961"/>
            <a:ext cx="3943445" cy="27950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74" y="132840"/>
            <a:ext cx="3948057" cy="27950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262" y="1530342"/>
            <a:ext cx="3948056" cy="27996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567" y="1052736"/>
            <a:ext cx="3943445" cy="27950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964" y="3501008"/>
            <a:ext cx="3943444" cy="27903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0035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342" y="5858408"/>
            <a:ext cx="2790825" cy="952500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616870" y="4793663"/>
            <a:ext cx="8275610" cy="1515657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341" y="26185"/>
            <a:ext cx="2790825" cy="952500"/>
          </a:xfrm>
          <a:prstGeom prst="rect">
            <a:avLst/>
          </a:prstGeom>
        </p:spPr>
      </p:pic>
      <p:pic>
        <p:nvPicPr>
          <p:cNvPr id="9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63" y="397444"/>
            <a:ext cx="2366666" cy="237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628649" y="2885723"/>
            <a:ext cx="8263831" cy="1697455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nl-BE" sz="4900" b="1" dirty="0">
                <a:solidFill>
                  <a:schemeClr val="accent1">
                    <a:lumMod val="75000"/>
                  </a:schemeClr>
                </a:solidFill>
              </a:rPr>
              <a:t>Opdracht en voorwaarden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2185844"/>
            <a:ext cx="8248885" cy="4625064"/>
          </a:xfrm>
        </p:spPr>
        <p:txBody>
          <a:bodyPr>
            <a:normAutofit lnSpcReduction="10000"/>
          </a:bodyPr>
          <a:lstStyle/>
          <a:p>
            <a:pPr marL="1028700" lvl="3" indent="0">
              <a:buNone/>
            </a:pPr>
            <a:endParaRPr lang="nl-BE" sz="2800" b="1" dirty="0">
              <a:solidFill>
                <a:schemeClr val="accent5"/>
              </a:solidFill>
            </a:endParaRPr>
          </a:p>
          <a:p>
            <a:pPr marL="0" lvl="3" indent="0">
              <a:buNone/>
            </a:pPr>
            <a:endParaRPr lang="nl-BE" sz="2800" b="1" dirty="0">
              <a:solidFill>
                <a:schemeClr val="accent5"/>
              </a:solidFill>
            </a:endParaRPr>
          </a:p>
          <a:p>
            <a:pPr marL="457200" lvl="3" indent="-457200">
              <a:buFont typeface="Wingdings" panose="05000000000000000000" pitchFamily="2" charset="2"/>
              <a:buChar char="§"/>
            </a:pPr>
            <a:r>
              <a:rPr lang="nl-BE" sz="2800" b="1" dirty="0">
                <a:solidFill>
                  <a:schemeClr val="accent5"/>
                </a:solidFill>
              </a:rPr>
              <a:t>MAAK HET RECEPT </a:t>
            </a:r>
            <a:r>
              <a:rPr lang="nl-BE" sz="1800" b="1" dirty="0">
                <a:solidFill>
                  <a:schemeClr val="accent5"/>
                </a:solidFill>
              </a:rPr>
              <a:t>(DEELS) </a:t>
            </a:r>
            <a:r>
              <a:rPr lang="nl-BE" sz="2800" b="1" dirty="0">
                <a:solidFill>
                  <a:schemeClr val="accent5"/>
                </a:solidFill>
              </a:rPr>
              <a:t>MET HET STAPPENPLAN</a:t>
            </a:r>
          </a:p>
          <a:p>
            <a:pPr marL="457200" lvl="3" indent="-457200">
              <a:buFont typeface="Wingdings" panose="05000000000000000000" pitchFamily="2" charset="2"/>
              <a:buChar char="§"/>
            </a:pPr>
            <a:r>
              <a:rPr lang="nl-BE" sz="2800" b="1" dirty="0">
                <a:solidFill>
                  <a:schemeClr val="accent5"/>
                </a:solidFill>
              </a:rPr>
              <a:t>BAK TELKENS 3 WAFELS</a:t>
            </a:r>
          </a:p>
          <a:p>
            <a:pPr marL="457200" lvl="3" indent="-457200">
              <a:buFont typeface="Wingdings" panose="05000000000000000000" pitchFamily="2" charset="2"/>
              <a:buChar char="§"/>
            </a:pPr>
            <a:r>
              <a:rPr lang="nl-BE" sz="2800" b="1" dirty="0">
                <a:solidFill>
                  <a:schemeClr val="accent5"/>
                </a:solidFill>
              </a:rPr>
              <a:t>JE MOET REKENING HOUDEN MET DE ALLERGIE</a:t>
            </a:r>
            <a:br>
              <a:rPr lang="nl-BE" sz="2800" b="1" dirty="0">
                <a:solidFill>
                  <a:schemeClr val="accent5"/>
                </a:solidFill>
              </a:rPr>
            </a:br>
            <a:r>
              <a:rPr lang="nl-BE" sz="2800" b="1" dirty="0">
                <a:solidFill>
                  <a:schemeClr val="accent5"/>
                </a:solidFill>
              </a:rPr>
              <a:t>VAN </a:t>
            </a:r>
            <a:r>
              <a:rPr lang="nl-BE" sz="2800" b="1" dirty="0">
                <a:solidFill>
                  <a:schemeClr val="accent1"/>
                </a:solidFill>
              </a:rPr>
              <a:t>NOUAM</a:t>
            </a:r>
            <a:r>
              <a:rPr lang="nl-BE" sz="2800" b="1" dirty="0">
                <a:solidFill>
                  <a:schemeClr val="accent5"/>
                </a:solidFill>
              </a:rPr>
              <a:t>, </a:t>
            </a:r>
            <a:r>
              <a:rPr lang="nl-BE" sz="2800" b="1" dirty="0">
                <a:solidFill>
                  <a:schemeClr val="accent6"/>
                </a:solidFill>
              </a:rPr>
              <a:t>TUUR</a:t>
            </a:r>
            <a:r>
              <a:rPr lang="nl-BE" sz="2800" b="1" dirty="0">
                <a:solidFill>
                  <a:schemeClr val="accent5"/>
                </a:solidFill>
              </a:rPr>
              <a:t> EN </a:t>
            </a:r>
            <a:r>
              <a:rPr lang="nl-BE" sz="2800" b="1" dirty="0">
                <a:solidFill>
                  <a:srgbClr val="FF0066"/>
                </a:solidFill>
              </a:rPr>
              <a:t>FIEN</a:t>
            </a:r>
            <a:br>
              <a:rPr lang="nl-BE" sz="2800" b="1" dirty="0">
                <a:solidFill>
                  <a:srgbClr val="FF0066"/>
                </a:solidFill>
              </a:rPr>
            </a:br>
            <a:endParaRPr lang="nl-BE" sz="2800" b="1" dirty="0">
              <a:solidFill>
                <a:schemeClr val="accent5"/>
              </a:solidFill>
            </a:endParaRPr>
          </a:p>
          <a:p>
            <a:pPr marL="457200" lvl="3" indent="-457200">
              <a:buFont typeface="Wingdings" panose="05000000000000000000" pitchFamily="2" charset="2"/>
              <a:buChar char="§"/>
            </a:pPr>
            <a:r>
              <a:rPr lang="nl-BE" sz="2800" b="1" dirty="0">
                <a:solidFill>
                  <a:schemeClr val="accent5"/>
                </a:solidFill>
              </a:rPr>
              <a:t>MAAK EEN LABEL + ETIKET</a:t>
            </a:r>
          </a:p>
          <a:p>
            <a:pPr marL="800100" lvl="4" indent="-457200">
              <a:buFont typeface="Wingdings" panose="05000000000000000000" pitchFamily="2" charset="2"/>
              <a:buChar char="§"/>
            </a:pPr>
            <a:r>
              <a:rPr lang="nl-BE" sz="2400" b="1" dirty="0">
                <a:solidFill>
                  <a:schemeClr val="accent5"/>
                </a:solidFill>
              </a:rPr>
              <a:t>HET MOET DUIDELIJK ZIJN “</a:t>
            </a:r>
            <a:r>
              <a:rPr lang="nl-BE" sz="2400" b="1" u="sng" dirty="0">
                <a:solidFill>
                  <a:schemeClr val="accent5"/>
                </a:solidFill>
              </a:rPr>
              <a:t>WAT</a:t>
            </a:r>
            <a:r>
              <a:rPr lang="nl-BE" sz="2400" b="1" dirty="0">
                <a:solidFill>
                  <a:schemeClr val="accent5"/>
                </a:solidFill>
              </a:rPr>
              <a:t>” IN “</a:t>
            </a:r>
            <a:r>
              <a:rPr lang="nl-BE" sz="2400" b="1" u="sng" dirty="0">
                <a:solidFill>
                  <a:schemeClr val="accent5"/>
                </a:solidFill>
              </a:rPr>
              <a:t>WELKE</a:t>
            </a:r>
            <a:r>
              <a:rPr lang="nl-BE" sz="2400" b="1" dirty="0">
                <a:solidFill>
                  <a:schemeClr val="accent5"/>
                </a:solidFill>
              </a:rPr>
              <a:t>” WAFEL ZIT</a:t>
            </a:r>
          </a:p>
          <a:p>
            <a:pPr marL="800100" lvl="4" indent="-457200">
              <a:buFont typeface="Wingdings" panose="05000000000000000000" pitchFamily="2" charset="2"/>
              <a:buChar char="§"/>
            </a:pPr>
            <a:r>
              <a:rPr lang="nl-BE" sz="2400" b="1" dirty="0">
                <a:solidFill>
                  <a:schemeClr val="accent5"/>
                </a:solidFill>
              </a:rPr>
              <a:t>DE WAFEL MAG NIET UITDROGEN EN MOET PROPER VERPAKT ZIJN</a:t>
            </a:r>
            <a:br>
              <a:rPr lang="nl-BE" sz="2400" b="1" dirty="0">
                <a:solidFill>
                  <a:schemeClr val="accent5"/>
                </a:solidFill>
              </a:rPr>
            </a:br>
            <a:endParaRPr lang="nl-BE" sz="1600" i="1" dirty="0"/>
          </a:p>
          <a:p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616870" y="2247103"/>
            <a:ext cx="2868035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chemeClr val="bg1"/>
                </a:solidFill>
              </a:rPr>
              <a:t>VOORWAARDEN;</a:t>
            </a: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628650" y="1052737"/>
            <a:ext cx="7886700" cy="480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3800" dirty="0">
                <a:solidFill>
                  <a:srgbClr val="7030A0"/>
                </a:solidFill>
              </a:rPr>
              <a:t>Jullie gaan wafels bakken waar iedereen van kan smullen!</a:t>
            </a:r>
          </a:p>
        </p:txBody>
      </p:sp>
    </p:spTree>
    <p:extLst>
      <p:ext uri="{BB962C8B-B14F-4D97-AF65-F5344CB8AC3E}">
        <p14:creationId xmlns:p14="http://schemas.microsoft.com/office/powerpoint/2010/main" val="41763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822" y="32009"/>
            <a:ext cx="2790825" cy="9525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342" y="5858408"/>
            <a:ext cx="2790825" cy="952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nl-BE" sz="4900" b="1" dirty="0">
                <a:solidFill>
                  <a:schemeClr val="accent1">
                    <a:lumMod val="75000"/>
                  </a:schemeClr>
                </a:solidFill>
              </a:rPr>
              <a:t>Testen + evalueren + duiden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48138" y="2060848"/>
            <a:ext cx="8335838" cy="4595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sz="3200" dirty="0">
                <a:solidFill>
                  <a:srgbClr val="FF0066"/>
                </a:solidFill>
              </a:rPr>
              <a:t>Is het gelukt om 3 wafels te bakken?</a:t>
            </a:r>
          </a:p>
          <a:p>
            <a:pPr marL="0" indent="0" algn="ctr">
              <a:buNone/>
            </a:pPr>
            <a:endParaRPr lang="nl-BE" sz="32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nl-BE" sz="3200" dirty="0">
                <a:solidFill>
                  <a:srgbClr val="00B050"/>
                </a:solidFill>
              </a:rPr>
              <a:t>Hebben alle gasten wafels kunnen eten?</a:t>
            </a:r>
            <a:br>
              <a:rPr lang="nl-BE" sz="3200" dirty="0">
                <a:solidFill>
                  <a:srgbClr val="00B050"/>
                </a:solidFill>
              </a:rPr>
            </a:br>
            <a:r>
              <a:rPr lang="nl-BE" sz="2400" dirty="0">
                <a:solidFill>
                  <a:srgbClr val="00B050"/>
                </a:solidFill>
              </a:rPr>
              <a:t>(ook </a:t>
            </a:r>
            <a:r>
              <a:rPr lang="nl-BE" sz="2400" dirty="0">
                <a:solidFill>
                  <a:schemeClr val="accent1"/>
                </a:solidFill>
              </a:rPr>
              <a:t>NOUAM</a:t>
            </a:r>
            <a:r>
              <a:rPr lang="nl-BE" sz="2400" dirty="0">
                <a:solidFill>
                  <a:schemeClr val="accent5"/>
                </a:solidFill>
              </a:rPr>
              <a:t>, </a:t>
            </a:r>
            <a:r>
              <a:rPr lang="nl-BE" sz="2400" dirty="0">
                <a:solidFill>
                  <a:schemeClr val="accent6"/>
                </a:solidFill>
              </a:rPr>
              <a:t>TUUR</a:t>
            </a:r>
            <a:r>
              <a:rPr lang="nl-BE" sz="2400" dirty="0">
                <a:solidFill>
                  <a:schemeClr val="accent5"/>
                </a:solidFill>
              </a:rPr>
              <a:t> </a:t>
            </a:r>
            <a:r>
              <a:rPr lang="nl-BE" sz="2400" dirty="0">
                <a:solidFill>
                  <a:srgbClr val="00B050"/>
                </a:solidFill>
              </a:rPr>
              <a:t>en </a:t>
            </a:r>
            <a:r>
              <a:rPr lang="nl-BE" sz="2400" dirty="0">
                <a:solidFill>
                  <a:srgbClr val="FF0066"/>
                </a:solidFill>
              </a:rPr>
              <a:t>FIEN?</a:t>
            </a:r>
            <a:r>
              <a:rPr lang="nl-BE" sz="2400" dirty="0">
                <a:solidFill>
                  <a:srgbClr val="00B050"/>
                </a:solidFill>
              </a:rPr>
              <a:t>)</a:t>
            </a:r>
            <a:br>
              <a:rPr lang="nl-BE" sz="3200" dirty="0">
                <a:solidFill>
                  <a:srgbClr val="00B050"/>
                </a:solidFill>
              </a:rPr>
            </a:br>
            <a:endParaRPr lang="nl-BE" sz="3200" dirty="0">
              <a:solidFill>
                <a:srgbClr val="00B05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BE" sz="3200" dirty="0">
                <a:solidFill>
                  <a:srgbClr val="002060"/>
                </a:solidFill>
              </a:rPr>
              <a:t>Welke wafels waren lekker? Welke wafels niet?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BE" sz="3200" dirty="0">
              <a:solidFill>
                <a:srgbClr val="00B05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BE" sz="3200" dirty="0">
                <a:solidFill>
                  <a:srgbClr val="FF0000"/>
                </a:solidFill>
              </a:rPr>
              <a:t>Was het label dat jullie gemaakt hebben duidelijk?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BE" sz="3200" dirty="0">
              <a:solidFill>
                <a:srgbClr val="00B0F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BE" sz="3200" dirty="0">
                <a:solidFill>
                  <a:srgbClr val="00B0F0"/>
                </a:solidFill>
              </a:rPr>
              <a:t>Is het gelukt om een verpakking te maken?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48138" y="867127"/>
            <a:ext cx="8561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BE" sz="3600" dirty="0">
                <a:solidFill>
                  <a:schemeClr val="accent2"/>
                </a:solidFill>
              </a:rPr>
              <a:t>Voldoen mijn wafels aan de voorwaarden?</a:t>
            </a:r>
          </a:p>
          <a:p>
            <a:endParaRPr lang="nl-BE" dirty="0"/>
          </a:p>
        </p:txBody>
      </p:sp>
      <p:pic>
        <p:nvPicPr>
          <p:cNvPr id="7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423136" y="1986256"/>
            <a:ext cx="539486" cy="53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153392" y="2939282"/>
            <a:ext cx="539486" cy="53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45817" y="4021013"/>
            <a:ext cx="539486" cy="53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76074" y="4927130"/>
            <a:ext cx="539486" cy="53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Afbeeldingsresultaat voor pi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946106" y="5894005"/>
            <a:ext cx="539486" cy="53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6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5706">
            <a:off x="198746" y="614194"/>
            <a:ext cx="8823843" cy="52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6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2" name="Picture 54" descr="Afbeeldingsresultaat voor appel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7" r="13453"/>
          <a:stretch/>
        </p:blipFill>
        <p:spPr bwMode="auto">
          <a:xfrm>
            <a:off x="7049573" y="4603704"/>
            <a:ext cx="1883192" cy="141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90688"/>
            <a:ext cx="3456384" cy="1762756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28650" y="13342"/>
            <a:ext cx="7886700" cy="1325563"/>
          </a:xfrm>
        </p:spPr>
        <p:txBody>
          <a:bodyPr>
            <a:normAutofit/>
          </a:bodyPr>
          <a:lstStyle/>
          <a:p>
            <a:r>
              <a:rPr lang="nl-BE" sz="4900" b="1" dirty="0">
                <a:solidFill>
                  <a:schemeClr val="accent1">
                    <a:lumMod val="75000"/>
                  </a:schemeClr>
                </a:solidFill>
              </a:rPr>
              <a:t>Wat hebben we nodig?</a:t>
            </a:r>
          </a:p>
        </p:txBody>
      </p:sp>
      <p:pic>
        <p:nvPicPr>
          <p:cNvPr id="2050" name="Picture 2" descr="Afbeeldingsresultaat voor mel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5" r="31018"/>
          <a:stretch/>
        </p:blipFill>
        <p:spPr bwMode="auto">
          <a:xfrm>
            <a:off x="229857" y="1356272"/>
            <a:ext cx="989913" cy="25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relateerde afbeeld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r="14286"/>
          <a:stretch/>
        </p:blipFill>
        <p:spPr bwMode="auto">
          <a:xfrm>
            <a:off x="2265924" y="5126323"/>
            <a:ext cx="108012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zelfrijzende bloe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87" y="881164"/>
            <a:ext cx="1256667" cy="174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fbeeldingsresultaat voor eier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881" y="1166938"/>
            <a:ext cx="1510237" cy="10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fbeeldingsresultaat voor bakbote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3" b="15637"/>
          <a:stretch/>
        </p:blipFill>
        <p:spPr bwMode="auto">
          <a:xfrm>
            <a:off x="7155465" y="3604849"/>
            <a:ext cx="1621487" cy="11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fbeeldingsresultaat voor fles water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9" r="37842"/>
          <a:stretch/>
        </p:blipFill>
        <p:spPr bwMode="auto">
          <a:xfrm>
            <a:off x="170667" y="4019597"/>
            <a:ext cx="905821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Gerelateerde afbeeldi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1" b="9174"/>
          <a:stretch/>
        </p:blipFill>
        <p:spPr bwMode="auto">
          <a:xfrm>
            <a:off x="7155465" y="2461800"/>
            <a:ext cx="1993464" cy="111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Afbeeldingsresultaat voor ajui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82" y="989586"/>
            <a:ext cx="1435345" cy="10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Afbeeldingsresultaat voor chips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r="13637"/>
          <a:stretch/>
        </p:blipFill>
        <p:spPr bwMode="auto">
          <a:xfrm>
            <a:off x="5706656" y="4946975"/>
            <a:ext cx="124217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Afbeeldingsresultaat voor jupiler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4" r="40152"/>
          <a:stretch/>
        </p:blipFill>
        <p:spPr bwMode="auto">
          <a:xfrm>
            <a:off x="6677968" y="1166938"/>
            <a:ext cx="634735" cy="201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Gerelateerde afbeeldi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" b="4914"/>
          <a:stretch/>
        </p:blipFill>
        <p:spPr bwMode="auto">
          <a:xfrm>
            <a:off x="2073186" y="897597"/>
            <a:ext cx="1713011" cy="152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Afbeeldingsresultaat voor spruite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03" y="5429775"/>
            <a:ext cx="1432392" cy="116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Afbeeldingsresultaat voor anana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69" y="4826102"/>
            <a:ext cx="912813" cy="18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Afbeeldingsresultaat voor fristi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3" r="22791"/>
          <a:stretch/>
        </p:blipFill>
        <p:spPr bwMode="auto">
          <a:xfrm>
            <a:off x="1272807" y="945080"/>
            <a:ext cx="815785" cy="157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Gerelateerde afbeeldi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471" y="2508063"/>
            <a:ext cx="1277367" cy="127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Afbeeldingsresultaat voor yoghurt danone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t="10657" r="18254" b="14937"/>
          <a:stretch/>
        </p:blipFill>
        <p:spPr bwMode="auto">
          <a:xfrm>
            <a:off x="1117606" y="5336042"/>
            <a:ext cx="100811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Gerelateerde afbeeldi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19800" r="5527" b="17946"/>
          <a:stretch/>
        </p:blipFill>
        <p:spPr bwMode="auto">
          <a:xfrm>
            <a:off x="1177022" y="3819217"/>
            <a:ext cx="1728192" cy="124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Gerelateerde afbeeldi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70" y="1171654"/>
            <a:ext cx="739723" cy="7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6" descr="Gerelateerde afbeeldi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76" y="1332883"/>
            <a:ext cx="739723" cy="7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6" descr="Gerelateerde afbeeldi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44" y="1884378"/>
            <a:ext cx="739723" cy="7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6" descr="Gerelateerde afbeeldi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3" y="5542244"/>
            <a:ext cx="739723" cy="7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6" descr="Gerelateerde afbeeldi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18" y="5556390"/>
            <a:ext cx="739723" cy="7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6" descr="Gerelateerde afbeeldi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922" y="5556390"/>
            <a:ext cx="739723" cy="7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6" descr="Gerelateerde afbeeldi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26" y="1356272"/>
            <a:ext cx="739723" cy="7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6" descr="Gerelateerde afbeeldi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72" y="5542244"/>
            <a:ext cx="739723" cy="7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6" descr="Gerelateerde afbeeldi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99" y="4184855"/>
            <a:ext cx="739723" cy="7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6" descr="Gerelateerde afbeeldi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24" y="2753627"/>
            <a:ext cx="739723" cy="7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Gerelateerde afbeeldi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195" y="2589377"/>
            <a:ext cx="954673" cy="95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8" descr="Gerelateerde afbeeldi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5" y="4927734"/>
            <a:ext cx="954673" cy="95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8" descr="Gerelateerde afbeeldi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537" y="4813307"/>
            <a:ext cx="954673" cy="95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Afbeeldingsresultaat voor check transparent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21" y="2010681"/>
            <a:ext cx="693935" cy="7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2" descr="Afbeeldingsresultaat voor check transparent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76" y="5281697"/>
            <a:ext cx="693935" cy="7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2" descr="Afbeeldingsresultaat voor check transparent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22" y="818231"/>
            <a:ext cx="693935" cy="7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2" descr="Afbeeldingsresultaat voor check transparent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275" y="911838"/>
            <a:ext cx="693935" cy="7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2" descr="Afbeeldingsresultaat voor check transparent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11" y="3710062"/>
            <a:ext cx="693935" cy="7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0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009" y="5886294"/>
            <a:ext cx="2790825" cy="9525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010" y="4253"/>
            <a:ext cx="2790825" cy="952500"/>
          </a:xfrm>
          <a:prstGeom prst="rect">
            <a:avLst/>
          </a:prstGeom>
        </p:spPr>
      </p:pic>
      <p:pic>
        <p:nvPicPr>
          <p:cNvPr id="7170" name="Picture 2" descr="Afbeeldingsresultaat voor recept teke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98" y="4253"/>
            <a:ext cx="5305339" cy="68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28650" y="13342"/>
            <a:ext cx="7886700" cy="1325563"/>
          </a:xfrm>
        </p:spPr>
        <p:txBody>
          <a:bodyPr>
            <a:normAutofit/>
          </a:bodyPr>
          <a:lstStyle/>
          <a:p>
            <a:r>
              <a:rPr lang="nl-BE" sz="4900" b="1" dirty="0">
                <a:solidFill>
                  <a:schemeClr val="accent1">
                    <a:lumMod val="75000"/>
                  </a:schemeClr>
                </a:solidFill>
              </a:rPr>
              <a:t>Het recept!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043753" y="3573016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- 70g boter</a:t>
            </a:r>
          </a:p>
          <a:p>
            <a:r>
              <a:rPr lang="nl-BE" sz="3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- 100g bloem</a:t>
            </a:r>
          </a:p>
          <a:p>
            <a:r>
              <a:rPr lang="nl-BE" sz="3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- 2 eieren</a:t>
            </a:r>
          </a:p>
          <a:p>
            <a:r>
              <a:rPr lang="nl-BE" sz="3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- 30g suiker</a:t>
            </a:r>
          </a:p>
          <a:p>
            <a:r>
              <a:rPr lang="nl-BE" sz="3200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- 80ml melk</a:t>
            </a:r>
          </a:p>
        </p:txBody>
      </p:sp>
      <p:pic>
        <p:nvPicPr>
          <p:cNvPr id="7172" name="Picture 4" descr="Afbeeldingsresultaat voor drawing waff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/>
          <a:stretch/>
        </p:blipFill>
        <p:spPr bwMode="auto">
          <a:xfrm>
            <a:off x="179512" y="1772816"/>
            <a:ext cx="3473724" cy="454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Rechte verbindingslijn met pijl 9"/>
          <p:cNvCxnSpPr/>
          <p:nvPr/>
        </p:nvCxnSpPr>
        <p:spPr>
          <a:xfrm flipH="1" flipV="1">
            <a:off x="4025255" y="1988840"/>
            <a:ext cx="1244886" cy="163212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H="1">
            <a:off x="2976962" y="6043619"/>
            <a:ext cx="2181362" cy="367253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fgeronde rechthoek 10"/>
          <p:cNvSpPr/>
          <p:nvPr/>
        </p:nvSpPr>
        <p:spPr>
          <a:xfrm>
            <a:off x="5076056" y="3620968"/>
            <a:ext cx="360040" cy="54172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fgeronde rechthoek 14"/>
          <p:cNvSpPr/>
          <p:nvPr/>
        </p:nvSpPr>
        <p:spPr>
          <a:xfrm>
            <a:off x="5158324" y="5501892"/>
            <a:ext cx="565804" cy="60012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kstvak 12"/>
          <p:cNvSpPr txBox="1"/>
          <p:nvPr/>
        </p:nvSpPr>
        <p:spPr>
          <a:xfrm>
            <a:off x="3505914" y="1485930"/>
            <a:ext cx="1038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>
                <a:solidFill>
                  <a:schemeClr val="accent1"/>
                </a:solidFill>
              </a:rPr>
              <a:t>gram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1497894" y="6050862"/>
            <a:ext cx="1560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>
                <a:solidFill>
                  <a:schemeClr val="accent6"/>
                </a:solidFill>
              </a:rPr>
              <a:t>milliliter</a:t>
            </a:r>
          </a:p>
        </p:txBody>
      </p:sp>
    </p:spTree>
    <p:extLst>
      <p:ext uri="{BB962C8B-B14F-4D97-AF65-F5344CB8AC3E}">
        <p14:creationId xmlns:p14="http://schemas.microsoft.com/office/powerpoint/2010/main" val="32631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2" y="3973496"/>
            <a:ext cx="2848257" cy="2848257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0" r="4968"/>
          <a:stretch/>
        </p:blipFill>
        <p:spPr>
          <a:xfrm>
            <a:off x="3779912" y="3835283"/>
            <a:ext cx="4392488" cy="319110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6696"/>
            <a:ext cx="4392488" cy="354327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29" y="10826"/>
            <a:ext cx="3715667" cy="3828262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343343" y="1919402"/>
            <a:ext cx="860133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Waar denk je aan </a:t>
            </a:r>
            <a:br>
              <a:rPr lang="nl-NL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nl-NL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als je dit ziet?</a:t>
            </a:r>
          </a:p>
        </p:txBody>
      </p:sp>
    </p:spTree>
    <p:extLst>
      <p:ext uri="{BB962C8B-B14F-4D97-AF65-F5344CB8AC3E}">
        <p14:creationId xmlns:p14="http://schemas.microsoft.com/office/powerpoint/2010/main" val="426618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r="14329" b="3660"/>
          <a:stretch/>
        </p:blipFill>
        <p:spPr>
          <a:xfrm>
            <a:off x="6012160" y="1556792"/>
            <a:ext cx="3014058" cy="3775272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1333742"/>
            <a:ext cx="7975799" cy="5047586"/>
          </a:xfrm>
        </p:spPr>
        <p:txBody>
          <a:bodyPr>
            <a:normAutofit/>
          </a:bodyPr>
          <a:lstStyle/>
          <a:p>
            <a:r>
              <a:rPr lang="nl-BE" sz="3200" b="1" dirty="0">
                <a:solidFill>
                  <a:srgbClr val="00B050"/>
                </a:solidFill>
              </a:rPr>
              <a:t>Allergie</a:t>
            </a:r>
            <a:r>
              <a:rPr lang="nl-BE" sz="3200" dirty="0">
                <a:solidFill>
                  <a:srgbClr val="00B050"/>
                </a:solidFill>
              </a:rPr>
              <a:t> betekent ‘</a:t>
            </a:r>
            <a:r>
              <a:rPr lang="nl-BE" sz="3200" b="1" dirty="0">
                <a:solidFill>
                  <a:srgbClr val="00B050"/>
                </a:solidFill>
              </a:rPr>
              <a:t>anders reageren</a:t>
            </a:r>
            <a:r>
              <a:rPr lang="nl-BE" sz="3200" dirty="0">
                <a:solidFill>
                  <a:srgbClr val="00B050"/>
                </a:solidFill>
              </a:rPr>
              <a:t>’</a:t>
            </a:r>
          </a:p>
          <a:p>
            <a:r>
              <a:rPr lang="nl-BE" sz="3200" dirty="0">
                <a:solidFill>
                  <a:srgbClr val="0070C0"/>
                </a:solidFill>
              </a:rPr>
              <a:t>Het maken van </a:t>
            </a:r>
            <a:r>
              <a:rPr lang="nl-BE" sz="3200" b="1" dirty="0">
                <a:solidFill>
                  <a:srgbClr val="0070C0"/>
                </a:solidFill>
              </a:rPr>
              <a:t>afweerlichaampjes</a:t>
            </a:r>
            <a:r>
              <a:rPr lang="nl-BE" sz="3200" dirty="0">
                <a:solidFill>
                  <a:srgbClr val="0070C0"/>
                </a:solidFill>
              </a:rPr>
              <a:t> </a:t>
            </a:r>
            <a:br>
              <a:rPr lang="nl-BE" sz="3200" dirty="0">
                <a:solidFill>
                  <a:srgbClr val="0070C0"/>
                </a:solidFill>
              </a:rPr>
            </a:br>
            <a:r>
              <a:rPr lang="nl-BE" sz="3200" dirty="0">
                <a:solidFill>
                  <a:srgbClr val="0070C0"/>
                </a:solidFill>
              </a:rPr>
              <a:t>tegen stoffen die de meeste </a:t>
            </a:r>
            <a:br>
              <a:rPr lang="nl-BE" sz="3200" dirty="0">
                <a:solidFill>
                  <a:srgbClr val="0070C0"/>
                </a:solidFill>
              </a:rPr>
            </a:br>
            <a:r>
              <a:rPr lang="nl-BE" sz="3200" dirty="0">
                <a:solidFill>
                  <a:srgbClr val="0070C0"/>
                </a:solidFill>
              </a:rPr>
              <a:t>mensen wel verdragen. </a:t>
            </a:r>
          </a:p>
          <a:p>
            <a:r>
              <a:rPr lang="nl-BE" sz="3200" dirty="0">
                <a:solidFill>
                  <a:srgbClr val="FF0066"/>
                </a:solidFill>
              </a:rPr>
              <a:t>De stof waarop iemand reageert, </a:t>
            </a:r>
            <a:br>
              <a:rPr lang="nl-BE" sz="3200" dirty="0">
                <a:solidFill>
                  <a:srgbClr val="FF0066"/>
                </a:solidFill>
              </a:rPr>
            </a:br>
            <a:r>
              <a:rPr lang="nl-BE" sz="3200" dirty="0">
                <a:solidFill>
                  <a:srgbClr val="FF0066"/>
                </a:solidFill>
              </a:rPr>
              <a:t>noemt men ‘</a:t>
            </a:r>
            <a:r>
              <a:rPr lang="nl-BE" sz="3200" b="1" dirty="0">
                <a:solidFill>
                  <a:srgbClr val="FF0066"/>
                </a:solidFill>
              </a:rPr>
              <a:t>allergeen</a:t>
            </a:r>
            <a:r>
              <a:rPr lang="nl-BE" sz="3200" dirty="0">
                <a:solidFill>
                  <a:srgbClr val="FF0066"/>
                </a:solidFill>
              </a:rPr>
              <a:t>’.</a:t>
            </a:r>
            <a:br>
              <a:rPr lang="nl-BE" sz="3200" dirty="0">
                <a:solidFill>
                  <a:srgbClr val="FF0066"/>
                </a:solidFill>
              </a:rPr>
            </a:br>
            <a:endParaRPr lang="nl-BE" sz="3200" dirty="0">
              <a:solidFill>
                <a:srgbClr val="FF0066"/>
              </a:solidFill>
            </a:endParaRPr>
          </a:p>
          <a:p>
            <a:r>
              <a:rPr lang="nl-BE" sz="3200" b="1" dirty="0">
                <a:solidFill>
                  <a:schemeClr val="accent2">
                    <a:lumMod val="75000"/>
                  </a:schemeClr>
                </a:solidFill>
              </a:rPr>
              <a:t>Klachten</a:t>
            </a:r>
            <a:r>
              <a:rPr lang="nl-BE" sz="3200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nl-BE" sz="3200" dirty="0">
                <a:solidFill>
                  <a:schemeClr val="accent2">
                    <a:lumMod val="75000"/>
                  </a:schemeClr>
                </a:solidFill>
              </a:rPr>
              <a:t>	Maagpijn, uitslag, jeuk, niezen, tranende 	ogen, moeilijk ademen,…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28650" y="13342"/>
            <a:ext cx="7886700" cy="1325563"/>
          </a:xfrm>
        </p:spPr>
        <p:txBody>
          <a:bodyPr>
            <a:normAutofit/>
          </a:bodyPr>
          <a:lstStyle/>
          <a:p>
            <a:r>
              <a:rPr lang="nl-BE" sz="4900" b="1" dirty="0">
                <a:solidFill>
                  <a:schemeClr val="accent1">
                    <a:lumMod val="75000"/>
                  </a:schemeClr>
                </a:solidFill>
              </a:rPr>
              <a:t>Wat is een allergie?</a:t>
            </a:r>
          </a:p>
        </p:txBody>
      </p:sp>
    </p:spTree>
    <p:extLst>
      <p:ext uri="{BB962C8B-B14F-4D97-AF65-F5344CB8AC3E}">
        <p14:creationId xmlns:p14="http://schemas.microsoft.com/office/powerpoint/2010/main" val="8263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uitnodiging verjaard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24" y="122981"/>
            <a:ext cx="1848723" cy="133752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22910"/>
            <a:ext cx="8221469" cy="361992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942064" y="1835253"/>
            <a:ext cx="1061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>
                <a:solidFill>
                  <a:srgbClr val="FF0066"/>
                </a:solidFill>
              </a:rPr>
              <a:t>Fien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030135" y="1411445"/>
            <a:ext cx="1121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>
                <a:solidFill>
                  <a:schemeClr val="accent6"/>
                </a:solidFill>
              </a:rPr>
              <a:t>Tuur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181514" y="1368967"/>
            <a:ext cx="1712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>
                <a:solidFill>
                  <a:schemeClr val="accent1"/>
                </a:solidFill>
              </a:rPr>
              <a:t>Nouam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872" y="5776543"/>
            <a:ext cx="1595019" cy="1081457"/>
          </a:xfrm>
          <a:prstGeom prst="rect">
            <a:avLst/>
          </a:prstGeom>
        </p:spPr>
      </p:pic>
      <p:sp>
        <p:nvSpPr>
          <p:cNvPr id="2" name="Afgeronde rechthoek 1"/>
          <p:cNvSpPr/>
          <p:nvPr/>
        </p:nvSpPr>
        <p:spPr>
          <a:xfrm>
            <a:off x="765236" y="1460505"/>
            <a:ext cx="2504973" cy="5324377"/>
          </a:xfrm>
          <a:prstGeom prst="roundRect">
            <a:avLst/>
          </a:prstGeom>
          <a:noFill/>
          <a:ln w="762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807" y="5026638"/>
            <a:ext cx="700902" cy="1499809"/>
          </a:xfrm>
          <a:prstGeom prst="rect">
            <a:avLst/>
          </a:prstGeom>
        </p:spPr>
      </p:pic>
      <p:pic>
        <p:nvPicPr>
          <p:cNvPr id="13" name="Picture 46" descr="Gerelateerde afbeeld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07" y="5556812"/>
            <a:ext cx="739723" cy="7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6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uitnodiging verjaard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24" y="122981"/>
            <a:ext cx="1848723" cy="133752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22910"/>
            <a:ext cx="8221469" cy="361992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942064" y="1835253"/>
            <a:ext cx="1061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>
                <a:solidFill>
                  <a:srgbClr val="FF0066"/>
                </a:solidFill>
              </a:rPr>
              <a:t>Fien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030135" y="1411445"/>
            <a:ext cx="1121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>
                <a:solidFill>
                  <a:schemeClr val="accent6"/>
                </a:solidFill>
              </a:rPr>
              <a:t>Tuur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181514" y="1368967"/>
            <a:ext cx="1712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>
                <a:solidFill>
                  <a:schemeClr val="accent1"/>
                </a:solidFill>
              </a:rPr>
              <a:t>Nouam</a:t>
            </a:r>
          </a:p>
        </p:txBody>
      </p:sp>
      <p:pic>
        <p:nvPicPr>
          <p:cNvPr id="11" name="Picture 4" descr="Gerelateerde afbeeld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13152" r="14286"/>
          <a:stretch/>
        </p:blipFill>
        <p:spPr bwMode="auto">
          <a:xfrm>
            <a:off x="4252726" y="5229012"/>
            <a:ext cx="1092814" cy="13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8872" y="5776543"/>
            <a:ext cx="1595019" cy="1081457"/>
          </a:xfrm>
          <a:prstGeom prst="rect">
            <a:avLst/>
          </a:prstGeom>
        </p:spPr>
      </p:pic>
      <p:pic>
        <p:nvPicPr>
          <p:cNvPr id="15" name="Picture 46" descr="Gerelateerde afbeeld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975" y="5594381"/>
            <a:ext cx="739723" cy="7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fgeronde rechthoek 1"/>
          <p:cNvSpPr/>
          <p:nvPr/>
        </p:nvSpPr>
        <p:spPr>
          <a:xfrm>
            <a:off x="3338186" y="1556792"/>
            <a:ext cx="2504973" cy="5185612"/>
          </a:xfrm>
          <a:prstGeom prst="roundRect">
            <a:avLst/>
          </a:prstGeom>
          <a:noFill/>
          <a:ln w="762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6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uitnodiging verjaard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24" y="122981"/>
            <a:ext cx="1848723" cy="133752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22910"/>
            <a:ext cx="8221469" cy="361992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942064" y="1835253"/>
            <a:ext cx="1061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>
                <a:solidFill>
                  <a:srgbClr val="FF0066"/>
                </a:solidFill>
              </a:rPr>
              <a:t>Fien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030135" y="1411445"/>
            <a:ext cx="1121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>
                <a:solidFill>
                  <a:schemeClr val="accent6"/>
                </a:solidFill>
              </a:rPr>
              <a:t>Tuur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181514" y="1368967"/>
            <a:ext cx="1712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>
                <a:solidFill>
                  <a:schemeClr val="accent1"/>
                </a:solidFill>
              </a:rPr>
              <a:t>Nouam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872" y="5776543"/>
            <a:ext cx="1595019" cy="1081457"/>
          </a:xfrm>
          <a:prstGeom prst="rect">
            <a:avLst/>
          </a:prstGeom>
        </p:spPr>
      </p:pic>
      <p:pic>
        <p:nvPicPr>
          <p:cNvPr id="12" name="Picture 12" descr="Afbeeldingsresultaat voor eie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122" y="5377916"/>
            <a:ext cx="1654253" cy="10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6" descr="Gerelateerde afbeeld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388" y="5556812"/>
            <a:ext cx="739723" cy="7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fgeronde rechthoek 1"/>
          <p:cNvSpPr/>
          <p:nvPr/>
        </p:nvSpPr>
        <p:spPr>
          <a:xfrm>
            <a:off x="6220331" y="1916832"/>
            <a:ext cx="2504973" cy="4825572"/>
          </a:xfrm>
          <a:prstGeom prst="roundRect">
            <a:avLst/>
          </a:prstGeom>
          <a:noFill/>
          <a:ln w="7620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80689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D00387DEAF2E4697E5C2A383DEDC11" ma:contentTypeVersion="13" ma:contentTypeDescription="Een nieuw document maken." ma:contentTypeScope="" ma:versionID="ff7970bcf1e3c5e15440279113de11aa">
  <xsd:schema xmlns:xsd="http://www.w3.org/2001/XMLSchema" xmlns:xs="http://www.w3.org/2001/XMLSchema" xmlns:p="http://schemas.microsoft.com/office/2006/metadata/properties" xmlns:ns2="e0c18fdd-ca2c-4618-8a7a-b2e43473c8c9" xmlns:ns3="cf5cc28b-2b92-4446-8057-816826be6778" targetNamespace="http://schemas.microsoft.com/office/2006/metadata/properties" ma:root="true" ma:fieldsID="c2835f8b962148067eaab38b4559d376" ns2:_="" ns3:_="">
    <xsd:import namespace="e0c18fdd-ca2c-4618-8a7a-b2e43473c8c9"/>
    <xsd:import namespace="cf5cc28b-2b92-4446-8057-816826be67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18fdd-ca2c-4618-8a7a-b2e43473c8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5cc28b-2b92-4446-8057-816826be67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293057-65C6-4912-AD57-DC3AB8000DB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1194732-FB04-45B5-A4A9-C73B4B6656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E9BA08-FB7F-4B8B-9ABE-F8165E8CB0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c18fdd-ca2c-4618-8a7a-b2e43473c8c9"/>
    <ds:schemaRef ds:uri="cf5cc28b-2b92-4446-8057-816826be67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8050</TotalTime>
  <Words>256</Words>
  <Application>Microsoft Office PowerPoint</Application>
  <PresentationFormat>Diavoorstelling (4:3)</PresentationFormat>
  <Paragraphs>94</Paragraphs>
  <Slides>23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Kantoorthema</vt:lpstr>
      <vt:lpstr>PowerPoint-presentatie</vt:lpstr>
      <vt:lpstr>PowerPoint-presentatie</vt:lpstr>
      <vt:lpstr>Wat hebben we nodig?</vt:lpstr>
      <vt:lpstr>Het recept!</vt:lpstr>
      <vt:lpstr>PowerPoint-presentatie</vt:lpstr>
      <vt:lpstr>Wat is een allergie?</vt:lpstr>
      <vt:lpstr>PowerPoint-presentatie</vt:lpstr>
      <vt:lpstr>PowerPoint-presentatie</vt:lpstr>
      <vt:lpstr>PowerPoint-presentatie</vt:lpstr>
      <vt:lpstr>PowerPoint-presentatie</vt:lpstr>
      <vt:lpstr>Het recept!</vt:lpstr>
      <vt:lpstr>Hypothese</vt:lpstr>
      <vt:lpstr>Allen rond de tafel…</vt:lpstr>
      <vt:lpstr>Allen rond de tafel…</vt:lpstr>
      <vt:lpstr>Opdracht 1  - GROEP 1</vt:lpstr>
      <vt:lpstr>Opdracht 1  - GROEP 2</vt:lpstr>
      <vt:lpstr>Opdracht 1  - GROEP 3</vt:lpstr>
      <vt:lpstr>PowerPoint-presentatie</vt:lpstr>
      <vt:lpstr>PowerPoint-presentatie</vt:lpstr>
      <vt:lpstr>PowerPoint-presentatie</vt:lpstr>
      <vt:lpstr>Opdracht en voorwaarden </vt:lpstr>
      <vt:lpstr>Testen + evalueren + duiden</vt:lpstr>
      <vt:lpstr>PowerPoint-presentatie</vt:lpstr>
    </vt:vector>
  </TitlesOfParts>
  <Company>Provinciebestuur 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Thys Christina</dc:creator>
  <cp:lastModifiedBy>Frank Petroci</cp:lastModifiedBy>
  <cp:revision>104</cp:revision>
  <dcterms:created xsi:type="dcterms:W3CDTF">2018-09-10T12:35:58Z</dcterms:created>
  <dcterms:modified xsi:type="dcterms:W3CDTF">2021-08-05T08:07:58Z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0x0101008BD00387DEAF2E4697E5C2A383DEDC11</vt:lpwstr>
  </property>
</Properties>
</file>